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3"/>
    <p:sldId id="256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5"/>
  </p:normalViewPr>
  <p:slideViewPr>
    <p:cSldViewPr snapToGrid="0" snapToObjects="1">
      <p:cViewPr>
        <p:scale>
          <a:sx n="100" d="100"/>
          <a:sy n="100" d="100"/>
        </p:scale>
        <p:origin x="14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2050" y="181156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kumimoji="1" lang="en-US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第27期法律诊所第八组期中学习汇报</a:t>
            </a:r>
            <a:endParaRPr kumimoji="1" lang="en-US" altLang="en-US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0522" y="334645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en-US" sz="2400" dirty="0"/>
              <a:t>  </a:t>
            </a:r>
            <a:r>
              <a:rPr kumimoji="1" lang="en-US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成员： 罗凌月  金凤娇  周重明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94195" y="1835093"/>
            <a:ext cx="2798957" cy="2486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sz="3200" dirty="0"/>
              <a:t>值班状况</a:t>
            </a:r>
            <a:endParaRPr kumimoji="1" lang="en-US" altLang="en-US" sz="3200" dirty="0"/>
          </a:p>
          <a:p>
            <a:pPr algn="ctr"/>
            <a:endParaRPr kumimoji="1" lang="zh-CN" altLang="en-US" sz="2000" dirty="0"/>
          </a:p>
        </p:txBody>
      </p:sp>
      <p:sp>
        <p:nvSpPr>
          <p:cNvPr id="5" name="右箭头 4"/>
          <p:cNvSpPr/>
          <p:nvPr/>
        </p:nvSpPr>
        <p:spPr>
          <a:xfrm rot="12669846">
            <a:off x="4047721" y="1748715"/>
            <a:ext cx="774847" cy="518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24816" y="697594"/>
            <a:ext cx="2355697" cy="1044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b="1" dirty="0"/>
              <a:t>美兰区法院（2次）海大律所（1次）</a:t>
            </a:r>
            <a:endParaRPr kumimoji="1" lang="zh-CN" altLang="en-US" b="1" dirty="0"/>
          </a:p>
        </p:txBody>
      </p:sp>
      <p:sp>
        <p:nvSpPr>
          <p:cNvPr id="7" name="右箭头 6"/>
          <p:cNvSpPr/>
          <p:nvPr/>
        </p:nvSpPr>
        <p:spPr>
          <a:xfrm rot="19057663">
            <a:off x="7336415" y="1750529"/>
            <a:ext cx="738314" cy="55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352890" y="718541"/>
            <a:ext cx="2364059" cy="1023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/>
              <a:t>代书数量</a:t>
            </a:r>
            <a:r>
              <a:rPr kumimoji="1" lang="en-US" altLang="en-US" b="1" dirty="0"/>
              <a:t>：3</a:t>
            </a:r>
            <a:endParaRPr kumimoji="1" lang="en-US" altLang="en-US" b="1" dirty="0"/>
          </a:p>
        </p:txBody>
      </p:sp>
      <p:sp>
        <p:nvSpPr>
          <p:cNvPr id="9" name="右箭头 8"/>
          <p:cNvSpPr/>
          <p:nvPr/>
        </p:nvSpPr>
        <p:spPr>
          <a:xfrm rot="8345228">
            <a:off x="4057575" y="4062775"/>
            <a:ext cx="774847" cy="518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578610" y="3374390"/>
            <a:ext cx="2404110" cy="299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案件类型：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婚姻案件  4    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执行案件  2</a:t>
            </a:r>
            <a:endParaRPr kumimoji="1" lang="en-US" altLang="zh-CN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劳</a:t>
            </a:r>
            <a:r>
              <a:rPr kumimoji="1" lang="zh-CN" altLang="en-US" b="1" dirty="0"/>
              <a:t>动劳务纠纷</a:t>
            </a:r>
            <a:r>
              <a:rPr kumimoji="1" lang="en-US" altLang="en-US" b="1" dirty="0"/>
              <a:t>  2</a:t>
            </a:r>
            <a:endParaRPr kumimoji="1" lang="en-US" altLang="zh-CN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医疗纠纷  1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合同纠纷  1</a:t>
            </a:r>
            <a:endParaRPr kumimoji="1"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8194675" y="3193415"/>
            <a:ext cx="2821305" cy="318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50000"/>
              </a:lnSpc>
            </a:pPr>
            <a:r>
              <a:rPr kumimoji="1" lang="en-US" altLang="en-US" dirty="0"/>
              <a:t> </a:t>
            </a:r>
            <a:r>
              <a:rPr kumimoji="1" lang="en-US" altLang="en-US" b="1" dirty="0"/>
              <a:t>值班心得：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r>
              <a:rPr kumimoji="1" lang="zh-CN" altLang="en-US" b="1" dirty="0"/>
              <a:t>耐心</a:t>
            </a:r>
            <a:r>
              <a:rPr kumimoji="1" lang="en-US" altLang="en-US" b="1" dirty="0"/>
              <a:t>主动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    控制沟通声音</a:t>
            </a:r>
            <a:endParaRPr kumimoji="1" lang="en-US" altLang="zh-CN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     引导对方情绪</a:t>
            </a:r>
            <a:endParaRPr kumimoji="1" lang="en-US" altLang="zh-CN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 换位思考</a:t>
            </a:r>
            <a:endParaRPr kumimoji="1" lang="en-US" altLang="en-US" b="1" dirty="0"/>
          </a:p>
          <a:p>
            <a:pPr algn="ctr" fontAlgn="auto">
              <a:lnSpc>
                <a:spcPct val="150000"/>
              </a:lnSpc>
            </a:pPr>
            <a:endParaRPr kumimoji="1" lang="en-US" altLang="zh-CN" b="1" dirty="0"/>
          </a:p>
          <a:p>
            <a:pPr algn="ctr" fontAlgn="auto">
              <a:lnSpc>
                <a:spcPct val="150000"/>
              </a:lnSpc>
            </a:pPr>
            <a:r>
              <a:rPr kumimoji="1" lang="en-US" altLang="en-US" b="1" dirty="0"/>
              <a:t>          </a:t>
            </a:r>
            <a:r>
              <a:rPr kumimoji="1" lang="en-US" altLang="en-US" dirty="0"/>
              <a:t>  </a:t>
            </a:r>
            <a:endParaRPr kumimoji="1" lang="zh-CN" altLang="en-US" dirty="0"/>
          </a:p>
        </p:txBody>
      </p:sp>
      <p:sp>
        <p:nvSpPr>
          <p:cNvPr id="12" name="右箭头 11"/>
          <p:cNvSpPr/>
          <p:nvPr/>
        </p:nvSpPr>
        <p:spPr>
          <a:xfrm rot="3144228">
            <a:off x="7365476" y="4097624"/>
            <a:ext cx="774847" cy="518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220" y="692690"/>
            <a:ext cx="8911687" cy="1280890"/>
          </a:xfrm>
        </p:spPr>
        <p:txBody>
          <a:bodyPr/>
          <a:lstStyle/>
          <a:p>
            <a:r>
              <a:rPr kumimoji="1" lang="en-US" altLang="zh-CN" dirty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kumimoji="1" lang="zh-CN" altLang="en-US" dirty="0">
                <a:latin typeface="楷体" panose="02010609060101010101" charset="-122"/>
                <a:ea typeface="楷体" panose="02010609060101010101" charset="-122"/>
              </a:rPr>
              <a:t>小组</a:t>
            </a:r>
            <a:r>
              <a:rPr kumimoji="1" lang="en-US" altLang="en-US" dirty="0">
                <a:latin typeface="楷体" panose="02010609060101010101" charset="-122"/>
                <a:ea typeface="楷体" panose="02010609060101010101" charset="-122"/>
              </a:rPr>
              <a:t>代理案件</a:t>
            </a:r>
            <a:endParaRPr kumimoji="1" lang="zh-CN" altLang="en-US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93215" y="1303020"/>
            <a:ext cx="10196830" cy="204978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buNone/>
            </a:pPr>
            <a:r>
              <a:rPr kumimoji="1"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案情介绍（</a:t>
            </a: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劳务纠纷</a:t>
            </a:r>
            <a:r>
              <a:rPr kumimoji="1"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kumimoji="1" lang="en-US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kumimoji="1"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案情进展（准备立案）</a:t>
            </a:r>
            <a:endParaRPr kumimoji="1" lang="en-US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小组准备工作</a:t>
            </a:r>
            <a:r>
              <a:rPr kumimoji="1"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kumimoji="1" lang="en-US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kumimoji="1"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与当事人积极有效沟通，明确诉求，提供相关意见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取得代理权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相关证据收集整理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准备起诉状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kumimoji="1"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2600533" y="6481445"/>
            <a:ext cx="4480351" cy="196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zh-CN" altLang="en-US" dirty="0"/>
          </a:p>
        </p:txBody>
      </p:sp>
      <p:sp>
        <p:nvSpPr>
          <p:cNvPr id="4" name="燕尾形箭头 3"/>
          <p:cNvSpPr/>
          <p:nvPr/>
        </p:nvSpPr>
        <p:spPr>
          <a:xfrm>
            <a:off x="2146935" y="1570355"/>
            <a:ext cx="557530" cy="2406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燕尾形箭头 5"/>
          <p:cNvSpPr/>
          <p:nvPr/>
        </p:nvSpPr>
        <p:spPr>
          <a:xfrm>
            <a:off x="2146935" y="3223260"/>
            <a:ext cx="557530" cy="2406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燕尾形箭头 7"/>
          <p:cNvSpPr/>
          <p:nvPr/>
        </p:nvSpPr>
        <p:spPr>
          <a:xfrm>
            <a:off x="2146935" y="2477770"/>
            <a:ext cx="557530" cy="2406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左弧形箭头 12"/>
          <p:cNvSpPr/>
          <p:nvPr/>
        </p:nvSpPr>
        <p:spPr>
          <a:xfrm>
            <a:off x="2599690" y="3903345"/>
            <a:ext cx="259715" cy="3333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左弧形箭头 14"/>
          <p:cNvSpPr/>
          <p:nvPr/>
        </p:nvSpPr>
        <p:spPr>
          <a:xfrm>
            <a:off x="2599690" y="4464050"/>
            <a:ext cx="259715" cy="36766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左弧形箭头 16"/>
          <p:cNvSpPr/>
          <p:nvPr/>
        </p:nvSpPr>
        <p:spPr>
          <a:xfrm>
            <a:off x="2599690" y="5068570"/>
            <a:ext cx="259715" cy="3987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5865" y="679355"/>
            <a:ext cx="8911687" cy="1280890"/>
          </a:xfrm>
        </p:spPr>
        <p:txBody>
          <a:bodyPr/>
          <a:lstStyle/>
          <a:p>
            <a:r>
              <a:rPr kumimoji="1" lang="en-US" altLang="en-US" dirty="0">
                <a:latin typeface="楷体" panose="02010609060101010101" charset="-122"/>
                <a:ea typeface="楷体" panose="02010609060101010101" charset="-122"/>
              </a:rPr>
              <a:t>案件</a:t>
            </a:r>
            <a:r>
              <a:rPr kumimoji="1" lang="zh-CN" altLang="en-US" dirty="0">
                <a:latin typeface="楷体" panose="02010609060101010101" charset="-122"/>
                <a:ea typeface="楷体" panose="02010609060101010101" charset="-122"/>
              </a:rPr>
              <a:t>学习</a:t>
            </a:r>
            <a:endParaRPr kumimoji="1" lang="zh-CN" altLang="en-US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5645" y="1740535"/>
            <a:ext cx="9963785" cy="5184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en-US" sz="2400" dirty="0">
                <a:cs typeface="Calibri" panose="020F0502020204030204" charset="0"/>
              </a:rPr>
              <a:t>● </a:t>
            </a: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刑事案件 ：李xx毒品犯罪案</a:t>
            </a:r>
            <a:endParaRPr kumimoji="1" lang="en-US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  <a:sym typeface="+mn-ea"/>
              </a:rPr>
              <a:t>● </a:t>
            </a: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指导老师 ：王子晏老师</a:t>
            </a:r>
            <a:endParaRPr kumimoji="1" lang="en-US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  <a:sym typeface="+mn-ea"/>
              </a:rPr>
              <a:t>● </a:t>
            </a: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案件工作 ：讨论五次，分工阅卷，交流案卷，</a:t>
            </a:r>
            <a:endParaRPr kumimoji="1" lang="en-US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  <a:sym typeface="+mn-ea"/>
              </a:rPr>
              <a:t>● </a:t>
            </a: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案件学习 ：</a:t>
            </a: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掌握高效阅卷方法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梳理清晰人物事件脉络，理清人物关系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把握关键点 </a:t>
            </a:r>
            <a:r>
              <a:rPr kumimoji="1"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 </a:t>
            </a: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整理案件争议焦点、具体事实与相关   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法律适用，相关定罪量刑情节）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en-US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</a:t>
            </a: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明确会见当事人相关事宜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kumimoji="1" lang="en-US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kumimoji="1" lang="en-US" altLang="en-US" sz="2400" dirty="0"/>
          </a:p>
          <a:p>
            <a:endParaRPr kumimoji="1" lang="en-US" altLang="en-US" dirty="0"/>
          </a:p>
          <a:p>
            <a:endParaRPr kumimoji="1" lang="en-US" altLang="en-US" dirty="0"/>
          </a:p>
          <a:p>
            <a:endParaRPr kumimoji="1" lang="en-US" altLang="en-US" dirty="0"/>
          </a:p>
          <a:p>
            <a:pPr marL="0" indent="0">
              <a:buNone/>
            </a:pPr>
            <a:endParaRPr kumimoji="1" lang="en-US" altLang="en-US" dirty="0"/>
          </a:p>
          <a:p>
            <a:endParaRPr kumimoji="1" lang="en-US" altLang="en-US" dirty="0"/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/>
              <a:t>心得 &amp; 建议</a:t>
            </a:r>
            <a:endParaRPr kumimoji="1"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32012" y="2006600"/>
            <a:ext cx="3481388" cy="32639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en-US" dirty="0"/>
              <a:t>学习心得：</a:t>
            </a:r>
            <a:endParaRPr kumimoji="1" lang="en-US" altLang="en-US" dirty="0"/>
          </a:p>
          <a:p>
            <a:endParaRPr kumimoji="1" lang="en-US" altLang="en-US" dirty="0"/>
          </a:p>
        </p:txBody>
      </p:sp>
      <p:sp>
        <p:nvSpPr>
          <p:cNvPr id="9" name="矩形 8"/>
          <p:cNvSpPr/>
          <p:nvPr/>
        </p:nvSpPr>
        <p:spPr>
          <a:xfrm>
            <a:off x="2352676" y="2552700"/>
            <a:ext cx="876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信任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330450" y="3379470"/>
            <a:ext cx="876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责任</a:t>
            </a:r>
            <a:endParaRPr kumimoji="1" lang="zh-CN" altLang="en-US" dirty="0"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33775" y="4159250"/>
            <a:ext cx="876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进取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533775" y="2546350"/>
            <a:ext cx="876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自信</a:t>
            </a:r>
            <a:endParaRPr kumimoji="1"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533775" y="3380105"/>
            <a:ext cx="963930" cy="380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理解</a:t>
            </a:r>
            <a:endParaRPr kumimoji="1" lang="en-US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352675" y="4159250"/>
            <a:ext cx="876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en-US" dirty="0"/>
              <a:t>认可</a:t>
            </a:r>
            <a:endParaRPr kumimoji="1" lang="en-US" altLang="en-US" dirty="0"/>
          </a:p>
        </p:txBody>
      </p:sp>
      <p:cxnSp>
        <p:nvCxnSpPr>
          <p:cNvPr id="16" name="直线箭头连接符 15"/>
          <p:cNvCxnSpPr>
            <a:stCxn id="9" idx="2"/>
            <a:endCxn id="10" idx="0"/>
          </p:cNvCxnSpPr>
          <p:nvPr/>
        </p:nvCxnSpPr>
        <p:spPr>
          <a:xfrm flipH="1">
            <a:off x="2768601" y="2933700"/>
            <a:ext cx="22225" cy="445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/>
          <p:cNvCxnSpPr/>
          <p:nvPr/>
        </p:nvCxnSpPr>
        <p:spPr>
          <a:xfrm flipH="1">
            <a:off x="2755900" y="3683000"/>
            <a:ext cx="22226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/>
          <p:cNvCxnSpPr/>
          <p:nvPr/>
        </p:nvCxnSpPr>
        <p:spPr>
          <a:xfrm flipH="1">
            <a:off x="3945731" y="2971800"/>
            <a:ext cx="22226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线箭头连接符 20"/>
          <p:cNvCxnSpPr/>
          <p:nvPr/>
        </p:nvCxnSpPr>
        <p:spPr>
          <a:xfrm flipH="1">
            <a:off x="3894932" y="3689350"/>
            <a:ext cx="22226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弧形箭头 21"/>
          <p:cNvSpPr/>
          <p:nvPr/>
        </p:nvSpPr>
        <p:spPr>
          <a:xfrm>
            <a:off x="1663700" y="2673350"/>
            <a:ext cx="666750" cy="17399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64912" y="3213100"/>
            <a:ext cx="230190" cy="66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dirty="0"/>
              <a:t>朋友</a:t>
            </a:r>
            <a:endParaRPr kumimoji="1" lang="zh-CN" altLang="en-US" dirty="0"/>
          </a:p>
        </p:txBody>
      </p:sp>
      <p:sp>
        <p:nvSpPr>
          <p:cNvPr id="25" name="左弧形箭头 24"/>
          <p:cNvSpPr/>
          <p:nvPr/>
        </p:nvSpPr>
        <p:spPr>
          <a:xfrm>
            <a:off x="4410075" y="2743200"/>
            <a:ext cx="657225" cy="16700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497676" y="3213101"/>
            <a:ext cx="465862" cy="66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dirty="0"/>
              <a:t>成长</a:t>
            </a:r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7467600" y="2222500"/>
            <a:ext cx="25654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dirty="0"/>
              <a:t>诊所建议：</a:t>
            </a:r>
            <a:endParaRPr kumimoji="1" lang="en-US" altLang="en-US" dirty="0"/>
          </a:p>
          <a:p>
            <a:r>
              <a:rPr kumimoji="1" lang="en-US" altLang="en-US" dirty="0"/>
              <a:t>               校内学生宣传</a:t>
            </a:r>
            <a:endParaRPr kumimoji="1" lang="en-US" altLang="en-US" dirty="0"/>
          </a:p>
          <a:p>
            <a:r>
              <a:rPr kumimoji="1" lang="en-US" altLang="en-US" dirty="0"/>
              <a:t>                </a:t>
            </a:r>
            <a:endParaRPr kumimoji="1" lang="zh-CN" altLang="en-US" dirty="0"/>
          </a:p>
        </p:txBody>
      </p:sp>
      <p:sp>
        <p:nvSpPr>
          <p:cNvPr id="29" name="下箭头 28"/>
          <p:cNvSpPr/>
          <p:nvPr/>
        </p:nvSpPr>
        <p:spPr>
          <a:xfrm>
            <a:off x="8858250" y="2889250"/>
            <a:ext cx="419100" cy="463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下箭头 29"/>
          <p:cNvSpPr/>
          <p:nvPr/>
        </p:nvSpPr>
        <p:spPr>
          <a:xfrm>
            <a:off x="8883069" y="3851275"/>
            <a:ext cx="419100" cy="463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9092619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8463340" y="33909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en-US" dirty="0"/>
              <a:t>学生维权普法</a:t>
            </a:r>
            <a:endParaRPr kumimoji="1"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8377103" y="448413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en-US" dirty="0"/>
              <a:t>学院招牌、特色</a:t>
            </a:r>
            <a:endParaRPr kumimoji="1" lang="zh-CN" altLang="en-US" dirty="0"/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0</TotalTime>
  <Words>570</Words>
  <Application>WPS 演示</Application>
  <PresentationFormat>宽屏</PresentationFormat>
  <Paragraphs>86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Wingdings 3</vt:lpstr>
      <vt:lpstr>Arial</vt:lpstr>
      <vt:lpstr>楷体</vt:lpstr>
      <vt:lpstr>Calibri</vt:lpstr>
      <vt:lpstr>Century Gothic</vt:lpstr>
      <vt:lpstr>微软雅黑</vt:lpstr>
      <vt:lpstr>Arial Unicode MS</vt:lpstr>
      <vt:lpstr>幼圆</vt:lpstr>
      <vt:lpstr>丝状</vt:lpstr>
      <vt:lpstr>第27期法律诊所第八组期中学习汇报</vt:lpstr>
      <vt:lpstr>PowerPoint 演示文稿</vt:lpstr>
      <vt:lpstr> 小组代理案件</vt:lpstr>
      <vt:lpstr>案件学习</vt:lpstr>
      <vt:lpstr>心得 &amp; 建议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青茗取自蓝粽粥のの</cp:lastModifiedBy>
  <cp:revision>12</cp:revision>
  <dcterms:created xsi:type="dcterms:W3CDTF">2018-05-01T12:36:00Z</dcterms:created>
  <dcterms:modified xsi:type="dcterms:W3CDTF">2018-05-03T06:17:41Z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