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96" r:id="rId1"/>
  </p:sldMasterIdLst>
  <p:notesMasterIdLst>
    <p:notesMasterId r:id="rId9"/>
  </p:notesMasterIdLst>
  <p:sldIdLst>
    <p:sldId id="343" r:id="rId2"/>
    <p:sldId id="344" r:id="rId3"/>
    <p:sldId id="345" r:id="rId4"/>
    <p:sldId id="353" r:id="rId5"/>
    <p:sldId id="354" r:id="rId6"/>
    <p:sldId id="355" r:id="rId7"/>
    <p:sldId id="35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576F"/>
    <a:srgbClr val="1C6685"/>
    <a:srgbClr val="508AA1"/>
    <a:srgbClr val="FFBE00"/>
    <a:srgbClr val="1C6C8F"/>
    <a:srgbClr val="669AAF"/>
    <a:srgbClr val="2D3037"/>
    <a:srgbClr val="1B6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6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721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789FD6-C036-4D12-B917-F06B9A91D569}" type="datetimeFigureOut">
              <a:rPr lang="zh-CN" altLang="en-US" smtClean="0"/>
              <a:t>2018/4/29</a:t>
            </a:fld>
            <a:endParaRPr lang="zh-CN" altLang="en-US"/>
          </a:p>
        </p:txBody>
      </p:sp>
      <p:sp>
        <p:nvSpPr>
          <p:cNvPr id="1048722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1048723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724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1048725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1757A-7F28-4C4B-A7CF-6CBC640820F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8780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71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04867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2018/4/29</a:t>
            </a:fld>
            <a:endParaRPr lang="zh-CN" altLang="en-US"/>
          </a:p>
        </p:txBody>
      </p:sp>
      <p:sp>
        <p:nvSpPr>
          <p:cNvPr id="104867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91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9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2018/4/29</a:t>
            </a:fld>
            <a:endParaRPr lang="zh-CN" altLang="en-US"/>
          </a:p>
        </p:txBody>
      </p:sp>
      <p:sp>
        <p:nvSpPr>
          <p:cNvPr id="104869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9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80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681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2018/4/29</a:t>
            </a:fld>
            <a:endParaRPr lang="zh-CN" altLang="en-US"/>
          </a:p>
        </p:txBody>
      </p:sp>
      <p:sp>
        <p:nvSpPr>
          <p:cNvPr id="104868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8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8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8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2018/4/29</a:t>
            </a:fld>
            <a:endParaRPr lang="zh-CN" altLang="en-US"/>
          </a:p>
        </p:txBody>
      </p:sp>
      <p:sp>
        <p:nvSpPr>
          <p:cNvPr id="104858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5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96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9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2018/4/29</a:t>
            </a:fld>
            <a:endParaRPr lang="zh-CN" altLang="en-US"/>
          </a:p>
        </p:txBody>
      </p:sp>
      <p:sp>
        <p:nvSpPr>
          <p:cNvPr id="104869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9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0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701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702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703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2018/4/29</a:t>
            </a:fld>
            <a:endParaRPr lang="zh-CN" altLang="en-US"/>
          </a:p>
        </p:txBody>
      </p:sp>
      <p:sp>
        <p:nvSpPr>
          <p:cNvPr id="1048704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05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6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707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708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709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710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711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2018/4/29</a:t>
            </a:fld>
            <a:endParaRPr lang="zh-CN" altLang="en-US"/>
          </a:p>
        </p:txBody>
      </p:sp>
      <p:sp>
        <p:nvSpPr>
          <p:cNvPr id="1048712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13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76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2018/4/29</a:t>
            </a:fld>
            <a:endParaRPr lang="zh-CN" altLang="en-US"/>
          </a:p>
        </p:txBody>
      </p:sp>
      <p:sp>
        <p:nvSpPr>
          <p:cNvPr id="1048677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78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2018/4/29</a:t>
            </a:fld>
            <a:endParaRPr lang="zh-CN" altLang="en-US"/>
          </a:p>
        </p:txBody>
      </p:sp>
      <p:sp>
        <p:nvSpPr>
          <p:cNvPr id="1048635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6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4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715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716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71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2018/4/29</a:t>
            </a:fld>
            <a:endParaRPr lang="zh-CN" altLang="en-US"/>
          </a:p>
        </p:txBody>
      </p:sp>
      <p:sp>
        <p:nvSpPr>
          <p:cNvPr id="104871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71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48685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1048686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048687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2018/4/29</a:t>
            </a:fld>
            <a:endParaRPr lang="zh-CN" altLang="en-US"/>
          </a:p>
        </p:txBody>
      </p:sp>
      <p:sp>
        <p:nvSpPr>
          <p:cNvPr id="1048688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89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104857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48578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2018/4/29</a:t>
            </a:fld>
            <a:endParaRPr lang="zh-CN" altLang="en-US"/>
          </a:p>
        </p:txBody>
      </p:sp>
      <p:sp>
        <p:nvSpPr>
          <p:cNvPr id="1048579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文本框 3"/>
          <p:cNvSpPr txBox="1"/>
          <p:nvPr/>
        </p:nvSpPr>
        <p:spPr>
          <a:xfrm>
            <a:off x="0" y="0"/>
            <a:ext cx="12192000" cy="358140"/>
          </a:xfrm>
          <a:prstGeom prst="rect">
            <a:avLst/>
          </a:prstGeom>
          <a:solidFill>
            <a:srgbClr val="2D3037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grpSp>
        <p:nvGrpSpPr>
          <p:cNvPr id="26" name="0130456a-e4a4-4c83-80ff-ddfc148ef975" descr="RgYAAB+LCAAAAAAABADVU8FOwkAQ/ZdVb5WUBiT2VjQYDooJRA+Gw9od6WJ3S7ZbgyH9d3fb3VJoQTgZ00v75s3MezPTDbqU3ytAPpoyLOQ9xQuB2VgCQw4aE+TzLI4dNKScUL54EEm2SpH/tqnS6pFXKqMXHGegczmVFMflp9/gW9oj5ZRlzNDcjqsgvK5BXbcEKSEx1GljLkF8VR26Givep1KoBqNEMCxVw42bXyETQn6/33FznUxgrQo5aFbKsnqMPD2AVp86oG0GZJmlkgGX26RnrEYHSlWL32bell3J8fbncX3bMhFv4BYeTOVphFfwpEppvWYCGkLzytyOWNVXvezYzp2DemewPtOhzqh7a1vHUfVFy614o6BN9rxFeHWId0mciN8P0dIa8cnHBw1hFgEDy5lRLgNOlGZir3Ao6CKSHNLUAJP3JYSylub3NStLI1XzYjTqeYObIEDWnpu3XaNteOo17vFPWVORUt+T8puCDMJQjdkoLw0VeMOnlX/OHVqZO7sswSMn+GfmuofMDXH4WSC9/2vOO+cfPOZtrp4fYAQVNEYGAAA="/>
          <p:cNvGrpSpPr>
            <a:grpSpLocks noChangeAspect="1"/>
          </p:cNvGrpSpPr>
          <p:nvPr/>
        </p:nvGrpSpPr>
        <p:grpSpPr>
          <a:xfrm>
            <a:off x="1724091" y="1765602"/>
            <a:ext cx="2641599" cy="2641600"/>
            <a:chOff x="1717152" y="2152265"/>
            <a:chExt cx="2641599" cy="2641600"/>
          </a:xfrm>
        </p:grpSpPr>
        <p:sp>
          <p:nvSpPr>
            <p:cNvPr id="1048587" name="BackShape3"/>
            <p:cNvSpPr/>
            <p:nvPr/>
          </p:nvSpPr>
          <p:spPr>
            <a:xfrm>
              <a:off x="1717152" y="2152265"/>
              <a:ext cx="2641599" cy="2641600"/>
            </a:xfrm>
            <a:prstGeom prst="donut">
              <a:avLst>
                <a:gd name="adj" fmla="val 12299"/>
              </a:avLst>
            </a:prstGeom>
            <a:solidFill>
              <a:schemeClr val="tx2">
                <a:lumMod val="20000"/>
                <a:lumOff val="80000"/>
                <a:alpha val="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8588" name="BackShape4"/>
            <p:cNvSpPr/>
            <p:nvPr/>
          </p:nvSpPr>
          <p:spPr>
            <a:xfrm>
              <a:off x="1814045" y="2249158"/>
              <a:ext cx="2447813" cy="2447814"/>
            </a:xfrm>
            <a:prstGeom prst="donut">
              <a:avLst>
                <a:gd name="adj" fmla="val 5445"/>
              </a:avLst>
            </a:prstGeom>
            <a:gradFill>
              <a:gsLst>
                <a:gs pos="25000">
                  <a:srgbClr val="2D3037"/>
                </a:gs>
                <a:gs pos="85000">
                  <a:srgbClr val="1B6989"/>
                </a:gs>
                <a:gs pos="100000">
                  <a:schemeClr val="bg1">
                    <a:tint val="98000"/>
                    <a:satMod val="130000"/>
                    <a:shade val="90000"/>
                    <a:lumMod val="103000"/>
                  </a:schemeClr>
                </a:gs>
              </a:gsLst>
              <a:lin ang="9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8589" name="ValueText"/>
            <p:cNvSpPr txBox="1"/>
            <p:nvPr/>
          </p:nvSpPr>
          <p:spPr>
            <a:xfrm>
              <a:off x="2050461" y="3077515"/>
              <a:ext cx="1936376" cy="624673"/>
            </a:xfrm>
            <a:prstGeom prst="rect">
              <a:avLst/>
            </a:prstGeom>
          </p:spPr>
          <p:txBody>
            <a:bodyPr wrap="none" lIns="0" tIns="0" rIns="0" bIns="0">
              <a:prstTxWarp prst="textPlain">
                <a:avLst/>
              </a:prstTxWarp>
              <a:normAutofit/>
            </a:bodyPr>
            <a:lstStyle/>
            <a:p>
              <a:r>
                <a:rPr lang="zh-CN" altLang="en-US" sz="2800" dirty="0" smtClean="0">
                  <a:solidFill>
                    <a:srgbClr val="21576F"/>
                  </a:solidFill>
                  <a:latin typeface="华文琥珀" pitchFamily="2" charset="-122"/>
                  <a:ea typeface="华文琥珀" pitchFamily="2" charset="-122"/>
                </a:rPr>
                <a:t>法律诊所</a:t>
              </a:r>
              <a:endParaRPr lang="en-US" altLang="zh-CN" sz="2800" dirty="0">
                <a:solidFill>
                  <a:srgbClr val="21576F"/>
                </a:solidFill>
                <a:latin typeface="华文琥珀" pitchFamily="2" charset="-122"/>
                <a:ea typeface="华文琥珀" pitchFamily="2" charset="-122"/>
              </a:endParaRPr>
            </a:p>
          </p:txBody>
        </p:sp>
      </p:grpSp>
      <p:cxnSp>
        <p:nvCxnSpPr>
          <p:cNvPr id="3145728" name="直接连接符 15"/>
          <p:cNvCxnSpPr>
            <a:cxnSpLocks/>
          </p:cNvCxnSpPr>
          <p:nvPr/>
        </p:nvCxnSpPr>
        <p:spPr>
          <a:xfrm>
            <a:off x="2836506" y="3429000"/>
            <a:ext cx="6400800" cy="0"/>
          </a:xfrm>
          <a:prstGeom prst="line">
            <a:avLst/>
          </a:prstGeom>
          <a:ln w="31750">
            <a:gradFill>
              <a:gsLst>
                <a:gs pos="0">
                  <a:schemeClr val="bg1">
                    <a:lumMod val="95000"/>
                  </a:schemeClr>
                </a:gs>
                <a:gs pos="27000">
                  <a:schemeClr val="accent1">
                    <a:lumMod val="45000"/>
                    <a:lumOff val="55000"/>
                  </a:schemeClr>
                </a:gs>
                <a:gs pos="46000">
                  <a:schemeClr val="bg1">
                    <a:lumMod val="8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590" name="文本框 16"/>
          <p:cNvSpPr txBox="1"/>
          <p:nvPr/>
        </p:nvSpPr>
        <p:spPr>
          <a:xfrm>
            <a:off x="4365690" y="2690852"/>
            <a:ext cx="5526830" cy="584775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zh-CN" altLang="en-US" sz="3200" b="1" spc="100" dirty="0" smtClean="0">
                <a:solidFill>
                  <a:srgbClr val="1C6685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中期案件进展情况汇报</a:t>
            </a:r>
            <a:endParaRPr lang="zh-CN" altLang="en-US" sz="3200" b="1" spc="100" dirty="0">
              <a:solidFill>
                <a:srgbClr val="1C6685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48591" name="六边形 18"/>
          <p:cNvSpPr/>
          <p:nvPr/>
        </p:nvSpPr>
        <p:spPr>
          <a:xfrm>
            <a:off x="8780106" y="2162952"/>
            <a:ext cx="457200" cy="399090"/>
          </a:xfrm>
          <a:prstGeom prst="hexagon">
            <a:avLst/>
          </a:prstGeom>
          <a:solidFill>
            <a:srgbClr val="2157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8592" name="六边形 19"/>
          <p:cNvSpPr/>
          <p:nvPr/>
        </p:nvSpPr>
        <p:spPr>
          <a:xfrm>
            <a:off x="9315062" y="2033320"/>
            <a:ext cx="323460" cy="290002"/>
          </a:xfrm>
          <a:prstGeom prst="hexagon">
            <a:avLst/>
          </a:prstGeom>
          <a:solidFill>
            <a:srgbClr val="21576F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TextBox 1"/>
          <p:cNvSpPr txBox="1"/>
          <p:nvPr/>
        </p:nvSpPr>
        <p:spPr>
          <a:xfrm>
            <a:off x="7129105" y="3671047"/>
            <a:ext cx="2509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800025" y="3671047"/>
            <a:ext cx="18384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1576F"/>
                </a:solidFill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en-US" altLang="zh-CN" b="1" dirty="0" smtClean="0">
                <a:solidFill>
                  <a:srgbClr val="21576F"/>
                </a:solidFill>
                <a:latin typeface="微软雅黑" pitchFamily="34" charset="-122"/>
                <a:ea typeface="微软雅黑" pitchFamily="34" charset="-122"/>
              </a:rPr>
              <a:t>27</a:t>
            </a:r>
            <a:r>
              <a:rPr lang="zh-CN" altLang="en-US" b="1" dirty="0" smtClean="0">
                <a:solidFill>
                  <a:srgbClr val="21576F"/>
                </a:solidFill>
                <a:latin typeface="微软雅黑" pitchFamily="34" charset="-122"/>
                <a:ea typeface="微软雅黑" pitchFamily="34" charset="-122"/>
              </a:rPr>
              <a:t>期第</a:t>
            </a:r>
            <a:r>
              <a:rPr lang="en-US" altLang="zh-CN" b="1" dirty="0" smtClean="0">
                <a:solidFill>
                  <a:srgbClr val="21576F"/>
                </a:solidFill>
                <a:latin typeface="微软雅黑" pitchFamily="34" charset="-122"/>
                <a:ea typeface="微软雅黑" pitchFamily="34" charset="-122"/>
              </a:rPr>
              <a:t>12</a:t>
            </a:r>
            <a:r>
              <a:rPr lang="zh-CN" altLang="en-US" b="1" dirty="0" smtClean="0">
                <a:solidFill>
                  <a:srgbClr val="21576F"/>
                </a:solidFill>
                <a:latin typeface="微软雅黑" pitchFamily="34" charset="-122"/>
                <a:ea typeface="微软雅黑" pitchFamily="34" charset="-122"/>
              </a:rPr>
              <a:t>组</a:t>
            </a:r>
            <a:endParaRPr lang="en-US" altLang="zh-CN" b="1" dirty="0" smtClean="0">
              <a:solidFill>
                <a:srgbClr val="21576F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/>
            <a:r>
              <a:rPr lang="zh-CN" altLang="en-US" dirty="0">
                <a:solidFill>
                  <a:srgbClr val="21576F"/>
                </a:solidFill>
                <a:latin typeface="微软雅黑" pitchFamily="34" charset="-122"/>
                <a:ea typeface="微软雅黑" pitchFamily="34" charset="-122"/>
              </a:rPr>
              <a:t>王飞</a:t>
            </a:r>
            <a:r>
              <a:rPr lang="zh-CN" altLang="en-US" dirty="0" smtClean="0">
                <a:solidFill>
                  <a:srgbClr val="21576F"/>
                </a:solidFill>
                <a:latin typeface="微软雅黑" pitchFamily="34" charset="-122"/>
                <a:ea typeface="微软雅黑" pitchFamily="34" charset="-122"/>
              </a:rPr>
              <a:t>宇</a:t>
            </a:r>
            <a:endParaRPr lang="en-US" altLang="zh-CN" dirty="0" smtClean="0">
              <a:solidFill>
                <a:srgbClr val="21576F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/>
            <a:r>
              <a:rPr lang="zh-CN" altLang="en-US" dirty="0" smtClean="0">
                <a:solidFill>
                  <a:srgbClr val="21576F"/>
                </a:solidFill>
                <a:latin typeface="微软雅黑" pitchFamily="34" charset="-122"/>
                <a:ea typeface="微软雅黑" pitchFamily="34" charset="-122"/>
              </a:rPr>
              <a:t>芮欢月</a:t>
            </a:r>
            <a:endParaRPr lang="en-US" altLang="zh-CN" dirty="0" smtClean="0">
              <a:solidFill>
                <a:srgbClr val="21576F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/>
            <a:r>
              <a:rPr lang="zh-CN" altLang="en-US" dirty="0" smtClean="0">
                <a:solidFill>
                  <a:srgbClr val="21576F"/>
                </a:solidFill>
                <a:latin typeface="微软雅黑" pitchFamily="34" charset="-122"/>
                <a:ea typeface="微软雅黑" pitchFamily="34" charset="-122"/>
              </a:rPr>
              <a:t>张雨蕊</a:t>
            </a:r>
            <a:endParaRPr lang="en-US" altLang="zh-CN" dirty="0" smtClean="0">
              <a:solidFill>
                <a:srgbClr val="21576F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/>
            <a:r>
              <a:rPr lang="zh-CN" altLang="en-US" dirty="0">
                <a:solidFill>
                  <a:srgbClr val="21576F"/>
                </a:solidFill>
                <a:latin typeface="微软雅黑" pitchFamily="34" charset="-122"/>
                <a:ea typeface="微软雅黑" pitchFamily="34" charset="-122"/>
              </a:rPr>
              <a:t>郭杨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文本框 3"/>
          <p:cNvSpPr txBox="1"/>
          <p:nvPr/>
        </p:nvSpPr>
        <p:spPr>
          <a:xfrm>
            <a:off x="0" y="0"/>
            <a:ext cx="12192000" cy="358140"/>
          </a:xfrm>
          <a:prstGeom prst="rect">
            <a:avLst/>
          </a:prstGeom>
          <a:solidFill>
            <a:srgbClr val="2D3037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1048594" name="六边形 18"/>
          <p:cNvSpPr/>
          <p:nvPr/>
        </p:nvSpPr>
        <p:spPr>
          <a:xfrm>
            <a:off x="6619292" y="620572"/>
            <a:ext cx="457200" cy="399090"/>
          </a:xfrm>
          <a:prstGeom prst="hexagon">
            <a:avLst/>
          </a:prstGeom>
          <a:solidFill>
            <a:srgbClr val="2157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8595" name="六边形 19"/>
          <p:cNvSpPr/>
          <p:nvPr/>
        </p:nvSpPr>
        <p:spPr>
          <a:xfrm>
            <a:off x="7188467" y="426796"/>
            <a:ext cx="323460" cy="290002"/>
          </a:xfrm>
          <a:prstGeom prst="hexagon">
            <a:avLst/>
          </a:prstGeom>
          <a:solidFill>
            <a:srgbClr val="21576F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8" name="组合 6"/>
          <p:cNvGrpSpPr/>
          <p:nvPr/>
        </p:nvGrpSpPr>
        <p:grpSpPr>
          <a:xfrm>
            <a:off x="702039" y="1913958"/>
            <a:ext cx="2310133" cy="2982134"/>
            <a:chOff x="945107" y="1821360"/>
            <a:chExt cx="2310133" cy="2982134"/>
          </a:xfrm>
        </p:grpSpPr>
        <p:sp>
          <p:nvSpPr>
            <p:cNvPr id="1048596" name="矩形 1"/>
            <p:cNvSpPr/>
            <p:nvPr/>
          </p:nvSpPr>
          <p:spPr>
            <a:xfrm>
              <a:off x="945107" y="1821360"/>
              <a:ext cx="2310133" cy="2982134"/>
            </a:xfrm>
            <a:prstGeom prst="rect">
              <a:avLst/>
            </a:prstGeom>
            <a:solidFill>
              <a:srgbClr val="508A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8597" name="文本框 17"/>
            <p:cNvSpPr txBox="1"/>
            <p:nvPr/>
          </p:nvSpPr>
          <p:spPr>
            <a:xfrm>
              <a:off x="1118491" y="3952082"/>
              <a:ext cx="2102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3200" b="1" spc="100" dirty="0" smtClean="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值班情况</a:t>
              </a:r>
              <a:endParaRPr lang="zh-CN" altLang="en-US" sz="3200" b="1" spc="1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48598" name="文本框 22"/>
          <p:cNvSpPr txBox="1"/>
          <p:nvPr/>
        </p:nvSpPr>
        <p:spPr>
          <a:xfrm>
            <a:off x="5032315" y="435708"/>
            <a:ext cx="2317882" cy="70788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  <p:txBody>
          <a:bodyPr wrap="square" rtlCol="0">
            <a:spAutoFit/>
          </a:bodyPr>
          <a:lstStyle/>
          <a:p>
            <a:r>
              <a:rPr lang="zh-CN" altLang="en-US" sz="4000" b="1" spc="100" dirty="0">
                <a:solidFill>
                  <a:schemeClr val="bg1">
                    <a:lumMod val="9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目录</a:t>
            </a:r>
          </a:p>
        </p:txBody>
      </p:sp>
      <p:grpSp>
        <p:nvGrpSpPr>
          <p:cNvPr id="29" name="组合 2"/>
          <p:cNvGrpSpPr/>
          <p:nvPr/>
        </p:nvGrpSpPr>
        <p:grpSpPr>
          <a:xfrm>
            <a:off x="3531225" y="1913958"/>
            <a:ext cx="2310133" cy="2982134"/>
            <a:chOff x="4227928" y="1821360"/>
            <a:chExt cx="2310133" cy="2982134"/>
          </a:xfrm>
        </p:grpSpPr>
        <p:sp>
          <p:nvSpPr>
            <p:cNvPr id="1048599" name="矩形 13"/>
            <p:cNvSpPr/>
            <p:nvPr/>
          </p:nvSpPr>
          <p:spPr>
            <a:xfrm>
              <a:off x="4227928" y="1821360"/>
              <a:ext cx="2310133" cy="2982134"/>
            </a:xfrm>
            <a:prstGeom prst="rect">
              <a:avLst/>
            </a:prstGeom>
            <a:solidFill>
              <a:srgbClr val="1C66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1048600" name="文本框 15"/>
            <p:cNvSpPr txBox="1"/>
            <p:nvPr/>
          </p:nvSpPr>
          <p:spPr>
            <a:xfrm>
              <a:off x="4410914" y="3952082"/>
              <a:ext cx="2102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3200" b="1" spc="10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lang="zh-CN" altLang="en-US" dirty="0" smtClean="0"/>
                <a:t>代理案件</a:t>
              </a:r>
              <a:endParaRPr lang="zh-CN" altLang="en-US" dirty="0"/>
            </a:p>
          </p:txBody>
        </p:sp>
      </p:grpSp>
      <p:grpSp>
        <p:nvGrpSpPr>
          <p:cNvPr id="30" name="组合 5"/>
          <p:cNvGrpSpPr/>
          <p:nvPr/>
        </p:nvGrpSpPr>
        <p:grpSpPr>
          <a:xfrm>
            <a:off x="6475053" y="1913958"/>
            <a:ext cx="2310133" cy="2982134"/>
            <a:chOff x="7644095" y="1821360"/>
            <a:chExt cx="2310133" cy="2982134"/>
          </a:xfrm>
          <a:solidFill>
            <a:srgbClr val="21576F">
              <a:alpha val="83000"/>
            </a:srgbClr>
          </a:solidFill>
        </p:grpSpPr>
        <p:sp>
          <p:nvSpPr>
            <p:cNvPr id="1048601" name="矩形 14"/>
            <p:cNvSpPr/>
            <p:nvPr/>
          </p:nvSpPr>
          <p:spPr>
            <a:xfrm>
              <a:off x="7644095" y="1821360"/>
              <a:ext cx="2310133" cy="29821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8602" name="文本框 16"/>
            <p:cNvSpPr txBox="1"/>
            <p:nvPr/>
          </p:nvSpPr>
          <p:spPr>
            <a:xfrm>
              <a:off x="7851726" y="3978493"/>
              <a:ext cx="2102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3200" b="1" spc="10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lang="zh-CN" altLang="en-US" dirty="0" smtClean="0"/>
                <a:t>学习心得</a:t>
              </a:r>
              <a:endParaRPr lang="zh-CN" altLang="en-US" dirty="0"/>
            </a:p>
          </p:txBody>
        </p:sp>
      </p:grpSp>
      <p:grpSp>
        <p:nvGrpSpPr>
          <p:cNvPr id="31" name="组合 20"/>
          <p:cNvGrpSpPr/>
          <p:nvPr/>
        </p:nvGrpSpPr>
        <p:grpSpPr>
          <a:xfrm>
            <a:off x="9333526" y="1913958"/>
            <a:ext cx="2310133" cy="2982134"/>
            <a:chOff x="7644095" y="1821360"/>
            <a:chExt cx="2310133" cy="2982134"/>
          </a:xfrm>
          <a:solidFill>
            <a:srgbClr val="21576F"/>
          </a:solidFill>
        </p:grpSpPr>
        <p:sp>
          <p:nvSpPr>
            <p:cNvPr id="1048603" name="矩形 21"/>
            <p:cNvSpPr/>
            <p:nvPr/>
          </p:nvSpPr>
          <p:spPr>
            <a:xfrm>
              <a:off x="7644095" y="1821360"/>
              <a:ext cx="2310133" cy="29821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48604" name="文本框 23"/>
            <p:cNvSpPr txBox="1"/>
            <p:nvPr/>
          </p:nvSpPr>
          <p:spPr>
            <a:xfrm>
              <a:off x="7851727" y="3978493"/>
              <a:ext cx="2102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3200" b="1" spc="10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lang="zh-CN" altLang="en-US" dirty="0" smtClean="0"/>
                <a:t>改进建议</a:t>
              </a:r>
              <a:endParaRPr lang="zh-CN" altLang="en-US" dirty="0"/>
            </a:p>
          </p:txBody>
        </p:sp>
      </p:grpSp>
      <p:pic>
        <p:nvPicPr>
          <p:cNvPr id="2097153" name="图形 12" descr="用户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8091" y="2686750"/>
            <a:ext cx="1256400" cy="1256400"/>
          </a:xfrm>
          <a:prstGeom prst="rect">
            <a:avLst/>
          </a:prstGeom>
        </p:spPr>
      </p:pic>
      <p:pic>
        <p:nvPicPr>
          <p:cNvPr id="2097154" name="图形 25" descr="靶心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5734" y="2672527"/>
            <a:ext cx="1256400" cy="1256400"/>
          </a:xfrm>
          <a:prstGeom prst="rect">
            <a:avLst/>
          </a:prstGeom>
        </p:spPr>
      </p:pic>
      <p:pic>
        <p:nvPicPr>
          <p:cNvPr id="2097155" name="图形 27" descr="上升趋势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45324" y="2685695"/>
            <a:ext cx="1257455" cy="1257455"/>
          </a:xfrm>
          <a:prstGeom prst="rect">
            <a:avLst/>
          </a:prstGeom>
        </p:spPr>
      </p:pic>
      <p:pic>
        <p:nvPicPr>
          <p:cNvPr id="22" name="图片 4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02710" y="2620138"/>
            <a:ext cx="1308789" cy="13087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文本框 18"/>
          <p:cNvSpPr txBox="1"/>
          <p:nvPr/>
        </p:nvSpPr>
        <p:spPr>
          <a:xfrm>
            <a:off x="0" y="0"/>
            <a:ext cx="12192000" cy="358140"/>
          </a:xfrm>
          <a:prstGeom prst="rect">
            <a:avLst/>
          </a:prstGeom>
          <a:solidFill>
            <a:srgbClr val="2D3037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grpSp>
        <p:nvGrpSpPr>
          <p:cNvPr id="33" name="组合 1"/>
          <p:cNvGrpSpPr/>
          <p:nvPr/>
        </p:nvGrpSpPr>
        <p:grpSpPr>
          <a:xfrm>
            <a:off x="4081481" y="1021701"/>
            <a:ext cx="4955165" cy="1085490"/>
            <a:chOff x="1041505" y="1402920"/>
            <a:chExt cx="4955165" cy="1085490"/>
          </a:xfrm>
        </p:grpSpPr>
        <p:sp>
          <p:nvSpPr>
            <p:cNvPr id="1048606" name="文本框 46"/>
            <p:cNvSpPr txBox="1"/>
            <p:nvPr/>
          </p:nvSpPr>
          <p:spPr>
            <a:xfrm>
              <a:off x="1041506" y="1402920"/>
              <a:ext cx="4455418" cy="461665"/>
            </a:xfrm>
            <a:prstGeom prst="rect">
              <a:avLst/>
            </a:prstGeom>
            <a:solidFill>
              <a:srgbClr val="21576F"/>
            </a:solidFill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40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dirty="0" smtClean="0">
                  <a:latin typeface="+mn-ea"/>
                  <a:ea typeface="+mn-ea"/>
                </a:rPr>
                <a:t>/</a:t>
              </a:r>
              <a:r>
                <a:rPr lang="zh-CN" altLang="en-US" dirty="0" smtClean="0">
                  <a:latin typeface="+mn-ea"/>
                  <a:ea typeface="+mn-ea"/>
                </a:rPr>
                <a:t>值班情况</a:t>
              </a:r>
              <a:endParaRPr lang="zh-CN" altLang="en-US" dirty="0">
                <a:latin typeface="+mn-ea"/>
                <a:ea typeface="+mn-ea"/>
              </a:endParaRPr>
            </a:p>
          </p:txBody>
        </p:sp>
        <p:sp>
          <p:nvSpPr>
            <p:cNvPr id="1048607" name="文本框 47"/>
            <p:cNvSpPr txBox="1"/>
            <p:nvPr/>
          </p:nvSpPr>
          <p:spPr>
            <a:xfrm>
              <a:off x="1041505" y="1934412"/>
              <a:ext cx="4955165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CN" altLang="en-US" sz="2000" dirty="0" smtClean="0">
                  <a:latin typeface="+mn-ea"/>
                </a:rPr>
                <a:t>值班地点：法律援助中心</a:t>
              </a:r>
              <a:endParaRPr lang="en-US" altLang="zh-CN" sz="2000" dirty="0">
                <a:latin typeface="+mn-ea"/>
              </a:endParaRPr>
            </a:p>
          </p:txBody>
        </p:sp>
      </p:grpSp>
      <p:sp>
        <p:nvSpPr>
          <p:cNvPr id="1048613" name="六边形 22"/>
          <p:cNvSpPr/>
          <p:nvPr/>
        </p:nvSpPr>
        <p:spPr>
          <a:xfrm>
            <a:off x="1045029" y="481178"/>
            <a:ext cx="259200" cy="237280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"/>
          <p:cNvSpPr/>
          <p:nvPr/>
        </p:nvSpPr>
        <p:spPr>
          <a:xfrm>
            <a:off x="702039" y="1913958"/>
            <a:ext cx="2310133" cy="2982134"/>
          </a:xfrm>
          <a:prstGeom prst="rect">
            <a:avLst/>
          </a:prstGeom>
          <a:solidFill>
            <a:srgbClr val="508A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9" name="图片 4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02710" y="2620138"/>
            <a:ext cx="1308789" cy="1308789"/>
          </a:xfrm>
          <a:prstGeom prst="rect">
            <a:avLst/>
          </a:prstGeom>
        </p:spPr>
      </p:pic>
      <p:sp>
        <p:nvSpPr>
          <p:cNvPr id="21" name="文本框 47"/>
          <p:cNvSpPr txBox="1"/>
          <p:nvPr/>
        </p:nvSpPr>
        <p:spPr>
          <a:xfrm>
            <a:off x="4081483" y="3128026"/>
            <a:ext cx="49551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latin typeface="+mn-ea"/>
              </a:rPr>
              <a:t>咨询数量</a:t>
            </a:r>
            <a:r>
              <a:rPr lang="zh-CN" altLang="en-US" sz="2000" dirty="0" smtClean="0">
                <a:latin typeface="+mn-ea"/>
              </a:rPr>
              <a:t>：</a:t>
            </a:r>
            <a:r>
              <a:rPr lang="en-US" altLang="zh-CN" sz="2000" dirty="0" smtClean="0">
                <a:latin typeface="+mn-ea"/>
              </a:rPr>
              <a:t>5</a:t>
            </a:r>
            <a:endParaRPr lang="en-US" altLang="zh-CN" sz="2000" dirty="0">
              <a:latin typeface="+mn-ea"/>
            </a:endParaRPr>
          </a:p>
        </p:txBody>
      </p:sp>
      <p:sp>
        <p:nvSpPr>
          <p:cNvPr id="22" name="文本框 47"/>
          <p:cNvSpPr txBox="1"/>
          <p:nvPr/>
        </p:nvSpPr>
        <p:spPr>
          <a:xfrm>
            <a:off x="4081483" y="3928927"/>
            <a:ext cx="65954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+mn-ea"/>
              </a:rPr>
              <a:t>案件类型</a:t>
            </a:r>
            <a:r>
              <a:rPr lang="zh-CN" altLang="en-US" sz="2000" dirty="0" smtClean="0">
                <a:latin typeface="+mn-ea"/>
              </a:rPr>
              <a:t>：婚姻纠纷（</a:t>
            </a:r>
            <a:r>
              <a:rPr lang="en-US" altLang="zh-CN" sz="2000" dirty="0" smtClean="0">
                <a:latin typeface="+mn-ea"/>
              </a:rPr>
              <a:t>3</a:t>
            </a:r>
            <a:r>
              <a:rPr lang="zh-CN" altLang="en-US" sz="2000" dirty="0" smtClean="0">
                <a:latin typeface="+mn-ea"/>
              </a:rPr>
              <a:t>）；劳动纠纷；侵权纠纷</a:t>
            </a:r>
            <a:endParaRPr lang="en-US" altLang="zh-CN" sz="2000" dirty="0">
              <a:latin typeface="+mn-ea"/>
            </a:endParaRPr>
          </a:p>
        </p:txBody>
      </p:sp>
      <p:sp>
        <p:nvSpPr>
          <p:cNvPr id="23" name="文本框 47"/>
          <p:cNvSpPr txBox="1"/>
          <p:nvPr/>
        </p:nvSpPr>
        <p:spPr>
          <a:xfrm>
            <a:off x="4081483" y="2343139"/>
            <a:ext cx="495516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latin typeface="+mn-ea"/>
              </a:rPr>
              <a:t>值班次数：一次</a:t>
            </a:r>
            <a:endParaRPr lang="en-US" altLang="zh-CN" sz="20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 13"/>
          <p:cNvSpPr/>
          <p:nvPr/>
        </p:nvSpPr>
        <p:spPr>
          <a:xfrm>
            <a:off x="702039" y="1913958"/>
            <a:ext cx="2310133" cy="2982134"/>
          </a:xfrm>
          <a:prstGeom prst="rect">
            <a:avLst/>
          </a:prstGeom>
          <a:solidFill>
            <a:srgbClr val="1C66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31" name="图形 12" descr="用户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904" y="2620138"/>
            <a:ext cx="1256400" cy="1256400"/>
          </a:xfrm>
          <a:prstGeom prst="rect">
            <a:avLst/>
          </a:prstGeom>
        </p:spPr>
      </p:pic>
      <p:sp>
        <p:nvSpPr>
          <p:cNvPr id="1048605" name="文本框 18"/>
          <p:cNvSpPr txBox="1"/>
          <p:nvPr/>
        </p:nvSpPr>
        <p:spPr>
          <a:xfrm>
            <a:off x="0" y="0"/>
            <a:ext cx="12192000" cy="358140"/>
          </a:xfrm>
          <a:prstGeom prst="rect">
            <a:avLst/>
          </a:prstGeom>
          <a:solidFill>
            <a:srgbClr val="2D3037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grpSp>
        <p:nvGrpSpPr>
          <p:cNvPr id="33" name="组合 1"/>
          <p:cNvGrpSpPr/>
          <p:nvPr/>
        </p:nvGrpSpPr>
        <p:grpSpPr>
          <a:xfrm>
            <a:off x="4081481" y="1021701"/>
            <a:ext cx="7388860" cy="2008820"/>
            <a:chOff x="1041505" y="1402920"/>
            <a:chExt cx="7388860" cy="2008820"/>
          </a:xfrm>
        </p:grpSpPr>
        <p:sp>
          <p:nvSpPr>
            <p:cNvPr id="1048606" name="文本框 46"/>
            <p:cNvSpPr txBox="1"/>
            <p:nvPr/>
          </p:nvSpPr>
          <p:spPr>
            <a:xfrm>
              <a:off x="1041506" y="1402920"/>
              <a:ext cx="4455418" cy="461665"/>
            </a:xfrm>
            <a:prstGeom prst="rect">
              <a:avLst/>
            </a:prstGeom>
            <a:solidFill>
              <a:srgbClr val="21576F"/>
            </a:solidFill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40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dirty="0" smtClean="0">
                  <a:latin typeface="+mn-ea"/>
                  <a:ea typeface="+mn-ea"/>
                </a:rPr>
                <a:t>/</a:t>
              </a:r>
              <a:r>
                <a:rPr lang="zh-CN" altLang="en-US" dirty="0" smtClean="0">
                  <a:latin typeface="+mn-ea"/>
                  <a:ea typeface="+mn-ea"/>
                </a:rPr>
                <a:t>代理案件</a:t>
              </a:r>
              <a:endParaRPr lang="zh-CN" altLang="en-US" dirty="0">
                <a:latin typeface="+mn-ea"/>
                <a:ea typeface="+mn-ea"/>
              </a:endParaRPr>
            </a:p>
          </p:txBody>
        </p:sp>
        <p:sp>
          <p:nvSpPr>
            <p:cNvPr id="1048607" name="文本框 47"/>
            <p:cNvSpPr txBox="1"/>
            <p:nvPr/>
          </p:nvSpPr>
          <p:spPr>
            <a:xfrm>
              <a:off x="1041505" y="1934412"/>
              <a:ext cx="738886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CN" altLang="en-US" sz="2000" dirty="0" smtClean="0">
                  <a:latin typeface="+mn-ea"/>
                </a:rPr>
                <a:t>：案情：当事人于</a:t>
              </a:r>
              <a:r>
                <a:rPr lang="en-US" altLang="zh-CN" sz="2000" dirty="0" smtClean="0">
                  <a:latin typeface="+mn-ea"/>
                </a:rPr>
                <a:t>2017</a:t>
              </a:r>
              <a:r>
                <a:rPr lang="zh-CN" altLang="en-US" sz="2000" dirty="0" smtClean="0">
                  <a:latin typeface="+mn-ea"/>
                </a:rPr>
                <a:t>年</a:t>
              </a:r>
              <a:r>
                <a:rPr lang="en-US" altLang="zh-CN" sz="2000" dirty="0" smtClean="0">
                  <a:latin typeface="+mn-ea"/>
                </a:rPr>
                <a:t>10</a:t>
              </a:r>
              <a:r>
                <a:rPr lang="zh-CN" altLang="en-US" sz="2000" dirty="0" smtClean="0">
                  <a:latin typeface="+mn-ea"/>
                </a:rPr>
                <a:t>月</a:t>
              </a:r>
              <a:r>
                <a:rPr lang="en-US" altLang="zh-CN" sz="2000" dirty="0" smtClean="0">
                  <a:latin typeface="+mn-ea"/>
                </a:rPr>
                <a:t>27</a:t>
              </a:r>
              <a:r>
                <a:rPr lang="zh-CN" altLang="en-US" sz="2000" dirty="0" smtClean="0">
                  <a:latin typeface="+mn-ea"/>
                </a:rPr>
                <a:t>日受到诈骗，犯罪分子骗走当事人工商银行卡内所有存款，同时还利用工行的</a:t>
              </a:r>
              <a:r>
                <a:rPr lang="en-US" altLang="zh-CN" sz="2000" dirty="0" smtClean="0">
                  <a:latin typeface="+mn-ea"/>
                </a:rPr>
                <a:t>U</a:t>
              </a:r>
              <a:r>
                <a:rPr lang="zh-CN" altLang="en-US" sz="2000" dirty="0" smtClean="0">
                  <a:latin typeface="+mn-ea"/>
                </a:rPr>
                <a:t>盾以当事人的身份贷款</a:t>
              </a:r>
              <a:r>
                <a:rPr lang="en-US" altLang="zh-CN" sz="2000" dirty="0" smtClean="0">
                  <a:latin typeface="+mn-ea"/>
                </a:rPr>
                <a:t>5</a:t>
              </a:r>
              <a:r>
                <a:rPr lang="zh-CN" altLang="en-US" sz="2000" dirty="0" smtClean="0">
                  <a:latin typeface="+mn-ea"/>
                </a:rPr>
                <a:t>万元。</a:t>
              </a:r>
              <a:endParaRPr lang="en-US" altLang="zh-CN" sz="2000" dirty="0">
                <a:latin typeface="+mn-ea"/>
              </a:endParaRPr>
            </a:p>
          </p:txBody>
        </p:sp>
      </p:grpSp>
      <p:sp>
        <p:nvSpPr>
          <p:cNvPr id="21" name="文本框 47"/>
          <p:cNvSpPr txBox="1"/>
          <p:nvPr/>
        </p:nvSpPr>
        <p:spPr>
          <a:xfrm>
            <a:off x="4081483" y="3164093"/>
            <a:ext cx="738885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latin typeface="+mn-ea"/>
              </a:rPr>
              <a:t>：进展：部分犯罪分子已经落网，检察院正在审查起诉阶段。</a:t>
            </a:r>
            <a:endParaRPr lang="en-US" altLang="zh-CN" sz="2000" dirty="0">
              <a:latin typeface="+mn-ea"/>
            </a:endParaRPr>
          </a:p>
        </p:txBody>
      </p:sp>
      <p:sp>
        <p:nvSpPr>
          <p:cNvPr id="22" name="文本框 47"/>
          <p:cNvSpPr txBox="1"/>
          <p:nvPr/>
        </p:nvSpPr>
        <p:spPr>
          <a:xfrm>
            <a:off x="4081481" y="4076668"/>
            <a:ext cx="73888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latin typeface="+mn-ea"/>
              </a:rPr>
              <a:t>：代理方案：等待刑事案件审理结束，就财产损失退赔不能补偿的部分单独提起民事诉讼</a:t>
            </a:r>
            <a:r>
              <a:rPr lang="zh-CN" altLang="en-US" sz="2000" dirty="0" smtClean="0">
                <a:latin typeface="+mn-ea"/>
              </a:rPr>
              <a:t>。与工商银行进行贷款无效之诉。</a:t>
            </a:r>
            <a:endParaRPr lang="en-US" altLang="zh-CN" sz="2000" dirty="0" smtClean="0">
              <a:latin typeface="+mn-ea"/>
            </a:endParaRPr>
          </a:p>
        </p:txBody>
      </p:sp>
      <p:sp>
        <p:nvSpPr>
          <p:cNvPr id="12" name="文本框 47"/>
          <p:cNvSpPr txBox="1"/>
          <p:nvPr/>
        </p:nvSpPr>
        <p:spPr>
          <a:xfrm>
            <a:off x="4081483" y="5398962"/>
            <a:ext cx="73888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latin typeface="+mn-ea"/>
              </a:rPr>
              <a:t>：多次与当事人会面，详细了解并分析案情，为当事人收集证据提供建议，提供代理方案</a:t>
            </a:r>
            <a:endParaRPr lang="en-US" altLang="zh-CN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3604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文本框 18"/>
          <p:cNvSpPr txBox="1"/>
          <p:nvPr/>
        </p:nvSpPr>
        <p:spPr>
          <a:xfrm>
            <a:off x="0" y="0"/>
            <a:ext cx="12192000" cy="358140"/>
          </a:xfrm>
          <a:prstGeom prst="rect">
            <a:avLst/>
          </a:prstGeom>
          <a:solidFill>
            <a:srgbClr val="2D3037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grpSp>
        <p:nvGrpSpPr>
          <p:cNvPr id="33" name="组合 1"/>
          <p:cNvGrpSpPr/>
          <p:nvPr/>
        </p:nvGrpSpPr>
        <p:grpSpPr>
          <a:xfrm>
            <a:off x="4081481" y="1021701"/>
            <a:ext cx="7597342" cy="5256013"/>
            <a:chOff x="1041505" y="1402920"/>
            <a:chExt cx="7597342" cy="5256013"/>
          </a:xfrm>
        </p:grpSpPr>
        <p:sp>
          <p:nvSpPr>
            <p:cNvPr id="1048606" name="文本框 46"/>
            <p:cNvSpPr txBox="1"/>
            <p:nvPr/>
          </p:nvSpPr>
          <p:spPr>
            <a:xfrm>
              <a:off x="1041506" y="1402920"/>
              <a:ext cx="4455418" cy="461665"/>
            </a:xfrm>
            <a:prstGeom prst="rect">
              <a:avLst/>
            </a:prstGeom>
            <a:solidFill>
              <a:srgbClr val="21576F"/>
            </a:solidFill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40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dirty="0" smtClean="0">
                  <a:latin typeface="+mn-ea"/>
                  <a:ea typeface="+mn-ea"/>
                </a:rPr>
                <a:t>/</a:t>
              </a:r>
              <a:r>
                <a:rPr lang="zh-CN" altLang="en-US" dirty="0" smtClean="0">
                  <a:latin typeface="+mn-ea"/>
                  <a:ea typeface="+mn-ea"/>
                </a:rPr>
                <a:t>学习心得</a:t>
              </a:r>
              <a:endParaRPr lang="zh-CN" altLang="en-US" dirty="0">
                <a:latin typeface="+mn-ea"/>
                <a:ea typeface="+mn-ea"/>
              </a:endParaRPr>
            </a:p>
          </p:txBody>
        </p:sp>
        <p:sp>
          <p:nvSpPr>
            <p:cNvPr id="1048607" name="文本框 47"/>
            <p:cNvSpPr txBox="1"/>
            <p:nvPr/>
          </p:nvSpPr>
          <p:spPr>
            <a:xfrm>
              <a:off x="1041505" y="1934412"/>
              <a:ext cx="6232413" cy="240065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CN" altLang="en-US" sz="2000" dirty="0">
                  <a:latin typeface="+mn-ea"/>
                </a:rPr>
                <a:t>：接待当事人时不能以主观第一印象覆盖客观事实，在交流过程中不断挖掘潜在</a:t>
              </a:r>
              <a:r>
                <a:rPr lang="zh-CN" altLang="en-US" sz="2000" dirty="0" smtClean="0">
                  <a:latin typeface="+mn-ea"/>
                </a:rPr>
                <a:t>事实，注意引导当事人，查明案情，去伪存真。</a:t>
              </a:r>
              <a:endParaRPr lang="zh-CN" altLang="en-US" sz="2000" dirty="0">
                <a:latin typeface="+mn-ea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CN" altLang="en-US" sz="2000" dirty="0" smtClean="0">
                  <a:latin typeface="+mn-ea"/>
                </a:rPr>
                <a:t>：在查清案情的基础上分析案情，率先明确法律关系，注意细节。</a:t>
              </a:r>
              <a:endParaRPr lang="en-US" altLang="zh-CN" sz="2000" dirty="0">
                <a:latin typeface="+mn-ea"/>
              </a:endParaRPr>
            </a:p>
          </p:txBody>
        </p:sp>
        <p:sp>
          <p:nvSpPr>
            <p:cNvPr id="1048611" name="文本框 51"/>
            <p:cNvSpPr txBox="1"/>
            <p:nvPr/>
          </p:nvSpPr>
          <p:spPr>
            <a:xfrm>
              <a:off x="1041507" y="5643270"/>
              <a:ext cx="759734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CN" altLang="en-US" sz="2000" dirty="0">
                  <a:solidFill>
                    <a:schemeClr val="bg1"/>
                  </a:solidFill>
                  <a:latin typeface="+mn-ea"/>
                </a:rPr>
                <a:t>请在此处输入内容文字内容文字</a:t>
              </a:r>
              <a:endParaRPr lang="en-US" altLang="zh-CN" sz="2000" dirty="0">
                <a:solidFill>
                  <a:schemeClr val="bg1"/>
                </a:solidFill>
                <a:latin typeface="+mn-ea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CN" altLang="en-US" sz="2000" dirty="0">
                  <a:solidFill>
                    <a:schemeClr val="bg1"/>
                  </a:solidFill>
                  <a:latin typeface="+mn-ea"/>
                </a:rPr>
                <a:t>请在此处输入内容文字内容文字</a:t>
              </a:r>
              <a:endParaRPr lang="en-US" altLang="zh-CN" sz="2000" dirty="0">
                <a:solidFill>
                  <a:schemeClr val="bg1">
                    <a:lumMod val="95000"/>
                  </a:schemeClr>
                </a:solidFill>
                <a:latin typeface="+mn-ea"/>
              </a:endParaRPr>
            </a:p>
          </p:txBody>
        </p:sp>
      </p:grpSp>
      <p:sp>
        <p:nvSpPr>
          <p:cNvPr id="21" name="文本框 47"/>
          <p:cNvSpPr txBox="1"/>
          <p:nvPr/>
        </p:nvSpPr>
        <p:spPr>
          <a:xfrm>
            <a:off x="4081480" y="3955119"/>
            <a:ext cx="64610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+mn-ea"/>
              </a:rPr>
              <a:t>：与当事人交流过程中，认识到程序法方面的</a:t>
            </a:r>
            <a:r>
              <a:rPr lang="zh-CN" altLang="en-US" sz="2000" dirty="0" smtClean="0">
                <a:latin typeface="+mn-ea"/>
              </a:rPr>
              <a:t>欠缺。应加强对程序法的学习。</a:t>
            </a:r>
            <a:endParaRPr lang="en-US" altLang="zh-CN" sz="2000" dirty="0">
              <a:latin typeface="+mn-ea"/>
            </a:endParaRPr>
          </a:p>
        </p:txBody>
      </p:sp>
      <p:sp>
        <p:nvSpPr>
          <p:cNvPr id="22" name="文本框 47"/>
          <p:cNvSpPr txBox="1"/>
          <p:nvPr/>
        </p:nvSpPr>
        <p:spPr>
          <a:xfrm>
            <a:off x="4081483" y="4905489"/>
            <a:ext cx="6232411" cy="1405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latin typeface="+mn-ea"/>
              </a:rPr>
              <a:t>：站在当事人的角度提供最有利于当事人的建议，不扩大问题，不怂恿当事人。</a:t>
            </a:r>
            <a:endParaRPr lang="en-US" altLang="zh-CN" sz="2000" dirty="0" smtClean="0">
              <a:latin typeface="+mn-ea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latin typeface="+mn-ea"/>
              </a:rPr>
              <a:t>：绝不接受当事人任何形式的财务报酬。</a:t>
            </a:r>
            <a:endParaRPr lang="en-US" altLang="zh-CN" sz="2000" dirty="0">
              <a:latin typeface="+mn-ea"/>
            </a:endParaRPr>
          </a:p>
        </p:txBody>
      </p:sp>
      <p:grpSp>
        <p:nvGrpSpPr>
          <p:cNvPr id="20" name="组合 5"/>
          <p:cNvGrpSpPr/>
          <p:nvPr/>
        </p:nvGrpSpPr>
        <p:grpSpPr>
          <a:xfrm>
            <a:off x="704403" y="1913958"/>
            <a:ext cx="2310133" cy="2982134"/>
            <a:chOff x="7644095" y="1821360"/>
            <a:chExt cx="2310133" cy="2982134"/>
          </a:xfrm>
          <a:solidFill>
            <a:srgbClr val="21576F">
              <a:alpha val="83000"/>
            </a:srgbClr>
          </a:solidFill>
        </p:grpSpPr>
        <p:sp>
          <p:nvSpPr>
            <p:cNvPr id="23" name="矩形 14"/>
            <p:cNvSpPr/>
            <p:nvPr/>
          </p:nvSpPr>
          <p:spPr>
            <a:xfrm>
              <a:off x="7644095" y="1821360"/>
              <a:ext cx="2310133" cy="29821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文本框 16"/>
            <p:cNvSpPr txBox="1"/>
            <p:nvPr/>
          </p:nvSpPr>
          <p:spPr>
            <a:xfrm>
              <a:off x="7851726" y="3978493"/>
              <a:ext cx="2102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3200" b="1" spc="10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lang="zh-CN" altLang="en-US" dirty="0" smtClean="0"/>
                <a:t>学习心得</a:t>
              </a:r>
              <a:endParaRPr lang="zh-CN" altLang="en-US" dirty="0"/>
            </a:p>
          </p:txBody>
        </p:sp>
      </p:grpSp>
      <p:pic>
        <p:nvPicPr>
          <p:cNvPr id="25" name="图形 25" descr="靶心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269" y="2672527"/>
            <a:ext cx="1256400" cy="125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77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文本框 18"/>
          <p:cNvSpPr txBox="1"/>
          <p:nvPr/>
        </p:nvSpPr>
        <p:spPr>
          <a:xfrm>
            <a:off x="0" y="0"/>
            <a:ext cx="12192000" cy="358140"/>
          </a:xfrm>
          <a:prstGeom prst="rect">
            <a:avLst/>
          </a:prstGeom>
          <a:solidFill>
            <a:srgbClr val="2D3037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grpSp>
        <p:nvGrpSpPr>
          <p:cNvPr id="33" name="组合 1"/>
          <p:cNvGrpSpPr/>
          <p:nvPr/>
        </p:nvGrpSpPr>
        <p:grpSpPr>
          <a:xfrm>
            <a:off x="4081481" y="1021701"/>
            <a:ext cx="6568590" cy="2008820"/>
            <a:chOff x="1041505" y="1402920"/>
            <a:chExt cx="6568590" cy="2008820"/>
          </a:xfrm>
        </p:grpSpPr>
        <p:sp>
          <p:nvSpPr>
            <p:cNvPr id="1048606" name="文本框 46"/>
            <p:cNvSpPr txBox="1"/>
            <p:nvPr/>
          </p:nvSpPr>
          <p:spPr>
            <a:xfrm>
              <a:off x="1041506" y="1402920"/>
              <a:ext cx="4455418" cy="461665"/>
            </a:xfrm>
            <a:prstGeom prst="rect">
              <a:avLst/>
            </a:prstGeom>
            <a:solidFill>
              <a:srgbClr val="21576F"/>
            </a:solidFill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240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r>
                <a:rPr lang="en-US" altLang="zh-CN" dirty="0" smtClean="0">
                  <a:latin typeface="+mn-ea"/>
                  <a:ea typeface="+mn-ea"/>
                </a:rPr>
                <a:t>/</a:t>
              </a:r>
              <a:r>
                <a:rPr lang="zh-CN" altLang="en-US" dirty="0" smtClean="0">
                  <a:latin typeface="+mn-ea"/>
                  <a:ea typeface="+mn-ea"/>
                </a:rPr>
                <a:t>改进建议</a:t>
              </a:r>
              <a:endParaRPr lang="zh-CN" altLang="en-US" dirty="0">
                <a:latin typeface="+mn-ea"/>
                <a:ea typeface="+mn-ea"/>
              </a:endParaRPr>
            </a:p>
          </p:txBody>
        </p:sp>
        <p:sp>
          <p:nvSpPr>
            <p:cNvPr id="1048607" name="文本框 47"/>
            <p:cNvSpPr txBox="1"/>
            <p:nvPr/>
          </p:nvSpPr>
          <p:spPr>
            <a:xfrm>
              <a:off x="1041505" y="1934412"/>
              <a:ext cx="6568590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r>
                <a:rPr lang="zh-CN" altLang="en-US" sz="2000" dirty="0">
                  <a:latin typeface="+mn-ea"/>
                </a:rPr>
                <a:t>：在课程中可以多添加一些实践模拟环节，实践模拟比理论更容易让人印象</a:t>
              </a:r>
              <a:r>
                <a:rPr lang="zh-CN" altLang="en-US" sz="2000" dirty="0" smtClean="0">
                  <a:latin typeface="+mn-ea"/>
                </a:rPr>
                <a:t>深刻。</a:t>
              </a:r>
              <a:endParaRPr lang="zh-CN" altLang="en-US" sz="2000" dirty="0">
                <a:latin typeface="+mn-ea"/>
              </a:endParaRP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Ø"/>
              </a:pPr>
              <a:endParaRPr lang="en-US" altLang="zh-CN" sz="2000" dirty="0">
                <a:latin typeface="+mn-ea"/>
              </a:endParaRPr>
            </a:p>
          </p:txBody>
        </p:sp>
      </p:grpSp>
      <p:sp>
        <p:nvSpPr>
          <p:cNvPr id="21" name="文本框 47"/>
          <p:cNvSpPr txBox="1"/>
          <p:nvPr/>
        </p:nvSpPr>
        <p:spPr>
          <a:xfrm>
            <a:off x="4072516" y="2665246"/>
            <a:ext cx="656858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latin typeface="+mn-ea"/>
              </a:rPr>
              <a:t>：</a:t>
            </a:r>
            <a:r>
              <a:rPr lang="zh-CN" altLang="en-US" sz="2000" dirty="0">
                <a:latin typeface="+mn-ea"/>
              </a:rPr>
              <a:t>加强</a:t>
            </a:r>
            <a:r>
              <a:rPr lang="zh-CN" altLang="en-US" sz="2000" dirty="0" smtClean="0">
                <a:latin typeface="+mn-ea"/>
              </a:rPr>
              <a:t>程序法的</a:t>
            </a:r>
            <a:r>
              <a:rPr lang="zh-CN" altLang="en-US" sz="2000" dirty="0">
                <a:latin typeface="+mn-ea"/>
              </a:rPr>
              <a:t>学习，提高程序正当的</a:t>
            </a:r>
            <a:r>
              <a:rPr lang="zh-CN" altLang="en-US" sz="2000" dirty="0" smtClean="0">
                <a:latin typeface="+mn-ea"/>
              </a:rPr>
              <a:t>意识。</a:t>
            </a:r>
            <a:endParaRPr lang="en-US" altLang="zh-CN" sz="2000" dirty="0">
              <a:latin typeface="+mn-ea"/>
            </a:endParaRPr>
          </a:p>
        </p:txBody>
      </p:sp>
      <p:sp>
        <p:nvSpPr>
          <p:cNvPr id="22" name="文本框 47"/>
          <p:cNvSpPr txBox="1"/>
          <p:nvPr/>
        </p:nvSpPr>
        <p:spPr>
          <a:xfrm>
            <a:off x="4072516" y="3440838"/>
            <a:ext cx="65775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2000" dirty="0" smtClean="0">
                <a:latin typeface="+mn-ea"/>
              </a:rPr>
              <a:t>：扩大法律诊所的知名度，有利于建立信任。</a:t>
            </a:r>
            <a:endParaRPr lang="en-US" altLang="zh-CN" sz="2000" dirty="0">
              <a:latin typeface="+mn-ea"/>
            </a:endParaRPr>
          </a:p>
        </p:txBody>
      </p:sp>
      <p:grpSp>
        <p:nvGrpSpPr>
          <p:cNvPr id="18" name="组合 20"/>
          <p:cNvGrpSpPr/>
          <p:nvPr/>
        </p:nvGrpSpPr>
        <p:grpSpPr>
          <a:xfrm>
            <a:off x="688090" y="1918878"/>
            <a:ext cx="2310133" cy="2982134"/>
            <a:chOff x="7644095" y="1821360"/>
            <a:chExt cx="2310133" cy="2982134"/>
          </a:xfrm>
          <a:solidFill>
            <a:srgbClr val="21576F"/>
          </a:solidFill>
        </p:grpSpPr>
        <p:sp>
          <p:nvSpPr>
            <p:cNvPr id="19" name="矩形 21"/>
            <p:cNvSpPr/>
            <p:nvPr/>
          </p:nvSpPr>
          <p:spPr>
            <a:xfrm>
              <a:off x="7644095" y="1821360"/>
              <a:ext cx="2310133" cy="298213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6" name="文本框 23"/>
            <p:cNvSpPr txBox="1"/>
            <p:nvPr/>
          </p:nvSpPr>
          <p:spPr>
            <a:xfrm>
              <a:off x="7851727" y="3978493"/>
              <a:ext cx="210250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sz="3200" b="1" spc="100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algn="ctr"/>
              <a:r>
                <a:rPr lang="zh-CN" altLang="en-US" dirty="0" smtClean="0"/>
                <a:t>改进建议</a:t>
              </a:r>
              <a:endParaRPr lang="zh-CN" altLang="en-US" dirty="0"/>
            </a:p>
          </p:txBody>
        </p:sp>
      </p:grpSp>
      <p:pic>
        <p:nvPicPr>
          <p:cNvPr id="27" name="图形 27" descr="上升趋势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28" y="2665246"/>
            <a:ext cx="1257455" cy="1257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055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文本框 3"/>
          <p:cNvSpPr txBox="1"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D3037"/>
          </a:solidFill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grpSp>
        <p:nvGrpSpPr>
          <p:cNvPr id="48" name="0130456a-e4a4-4c83-80ff-ddfc148ef975" descr="RgYAAB+LCAAAAAAABADVU8FOwkAQ/ZdVb5WUBiT2VjQYDooJRA+Gw9od6WJ3S7ZbgyH9d3fb3VJoQTgZ00v75s3MezPTDbqU3ytAPpoyLOQ9xQuB2VgCQw4aE+TzLI4dNKScUL54EEm2SpH/tqnS6pFXKqMXHGegczmVFMflp9/gW9oj5ZRlzNDcjqsgvK5BXbcEKSEx1GljLkF8VR26Givep1KoBqNEMCxVw42bXyETQn6/33FznUxgrQo5aFbKsnqMPD2AVp86oG0GZJmlkgGX26RnrEYHSlWL32bell3J8fbncX3bMhFv4BYeTOVphFfwpEppvWYCGkLzytyOWNVXvezYzp2DemewPtOhzqh7a1vHUfVFy614o6BN9rxFeHWId0mciN8P0dIa8cnHBw1hFgEDy5lRLgNOlGZir3Ao6CKSHNLUAJP3JYSylub3NStLI1XzYjTqeYObIEDWnpu3XaNteOo17vFPWVORUt+T8puCDMJQjdkoLw0VeMOnlX/OHVqZO7sswSMn+GfmuofMDXH4WSC9/2vOO+cfPOZtrp4fYAQVNEYGAAA="/>
          <p:cNvGrpSpPr>
            <a:grpSpLocks noChangeAspect="1"/>
          </p:cNvGrpSpPr>
          <p:nvPr/>
        </p:nvGrpSpPr>
        <p:grpSpPr>
          <a:xfrm>
            <a:off x="1724091" y="1765602"/>
            <a:ext cx="4085038" cy="2641600"/>
            <a:chOff x="1717152" y="2152265"/>
            <a:chExt cx="4085038" cy="2641600"/>
          </a:xfrm>
        </p:grpSpPr>
        <p:sp>
          <p:nvSpPr>
            <p:cNvPr id="1048665" name="BackShape3"/>
            <p:cNvSpPr/>
            <p:nvPr/>
          </p:nvSpPr>
          <p:spPr>
            <a:xfrm>
              <a:off x="1717152" y="2152265"/>
              <a:ext cx="2641599" cy="2641600"/>
            </a:xfrm>
            <a:prstGeom prst="donut">
              <a:avLst>
                <a:gd name="adj" fmla="val 12299"/>
              </a:avLst>
            </a:prstGeom>
            <a:solidFill>
              <a:schemeClr val="tx2">
                <a:lumMod val="20000"/>
                <a:lumOff val="80000"/>
                <a:alpha val="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8666" name="BackShape4"/>
            <p:cNvSpPr/>
            <p:nvPr/>
          </p:nvSpPr>
          <p:spPr>
            <a:xfrm>
              <a:off x="1814045" y="2249158"/>
              <a:ext cx="2447813" cy="2447814"/>
            </a:xfrm>
            <a:prstGeom prst="donut">
              <a:avLst>
                <a:gd name="adj" fmla="val 5445"/>
              </a:avLst>
            </a:prstGeom>
            <a:gradFill>
              <a:gsLst>
                <a:gs pos="25000">
                  <a:srgbClr val="2D3037"/>
                </a:gs>
                <a:gs pos="69000">
                  <a:srgbClr val="1B6989"/>
                </a:gs>
                <a:gs pos="100000">
                  <a:schemeClr val="bg1">
                    <a:tint val="98000"/>
                    <a:satMod val="130000"/>
                    <a:shade val="90000"/>
                    <a:lumMod val="103000"/>
                  </a:schemeClr>
                </a:gs>
              </a:gsLst>
              <a:lin ang="9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/>
            </a:p>
          </p:txBody>
        </p:sp>
        <p:sp>
          <p:nvSpPr>
            <p:cNvPr id="1048667" name="ValueText"/>
            <p:cNvSpPr txBox="1"/>
            <p:nvPr/>
          </p:nvSpPr>
          <p:spPr>
            <a:xfrm>
              <a:off x="3432152" y="2875219"/>
              <a:ext cx="2370038" cy="864726"/>
            </a:xfrm>
            <a:prstGeom prst="rect">
              <a:avLst/>
            </a:prstGeom>
            <a:effectLst>
              <a:reflection blurRad="6350" stA="50000" endA="300" endPos="55000" dir="5400000" sy="-100000" algn="bl" rotWithShape="0"/>
            </a:effectLst>
          </p:spPr>
          <p:txBody>
            <a:bodyPr wrap="none" lIns="0" tIns="0" rIns="0" bIns="0">
              <a:prstTxWarp prst="textPlain">
                <a:avLst/>
              </a:prstTxWarp>
              <a:normAutofit/>
            </a:bodyPr>
            <a:lstStyle/>
            <a:p>
              <a:r>
                <a:rPr lang="zh-CN" altLang="en-US" dirty="0" smtClean="0">
                  <a:solidFill>
                    <a:schemeClr val="bg1">
                      <a:lumMod val="95000"/>
                    </a:schemeClr>
                  </a:solidFill>
                  <a:latin typeface="微软雅黑" pitchFamily="34" charset="-122"/>
                  <a:ea typeface="微软雅黑" pitchFamily="34" charset="-122"/>
                </a:rPr>
                <a:t>谢谢</a:t>
              </a:r>
              <a:endParaRPr lang="en-US" altLang="zh-CN" dirty="0">
                <a:solidFill>
                  <a:schemeClr val="bg1">
                    <a:lumMod val="95000"/>
                  </a:schemeClr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  <p:cxnSp>
        <p:nvCxnSpPr>
          <p:cNvPr id="3145735" name="直接连接符 15"/>
          <p:cNvCxnSpPr>
            <a:cxnSpLocks/>
          </p:cNvCxnSpPr>
          <p:nvPr/>
        </p:nvCxnSpPr>
        <p:spPr>
          <a:xfrm>
            <a:off x="2836506" y="3429000"/>
            <a:ext cx="6400800" cy="0"/>
          </a:xfrm>
          <a:prstGeom prst="line">
            <a:avLst/>
          </a:prstGeom>
          <a:ln w="31750">
            <a:gradFill>
              <a:gsLst>
                <a:gs pos="0">
                  <a:schemeClr val="bg1">
                    <a:lumMod val="95000"/>
                  </a:schemeClr>
                </a:gs>
                <a:gs pos="27000">
                  <a:schemeClr val="accent1">
                    <a:lumMod val="45000"/>
                    <a:lumOff val="55000"/>
                  </a:schemeClr>
                </a:gs>
                <a:gs pos="46000">
                  <a:schemeClr val="bg1">
                    <a:lumMod val="8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68" name="六边形 18"/>
          <p:cNvSpPr/>
          <p:nvPr/>
        </p:nvSpPr>
        <p:spPr>
          <a:xfrm>
            <a:off x="2401437" y="2781919"/>
            <a:ext cx="457200" cy="399090"/>
          </a:xfrm>
          <a:prstGeom prst="hexagon">
            <a:avLst/>
          </a:prstGeom>
          <a:solidFill>
            <a:srgbClr val="2157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48669" name="六边形 19"/>
          <p:cNvSpPr/>
          <p:nvPr/>
        </p:nvSpPr>
        <p:spPr>
          <a:xfrm>
            <a:off x="6333413" y="2941401"/>
            <a:ext cx="323460" cy="290002"/>
          </a:xfrm>
          <a:prstGeom prst="hexagon">
            <a:avLst/>
          </a:prstGeom>
          <a:solidFill>
            <a:srgbClr val="21576F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7800025" y="3671047"/>
            <a:ext cx="183849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solidFill>
                  <a:srgbClr val="21576F"/>
                </a:solidFill>
                <a:latin typeface="微软雅黑" pitchFamily="34" charset="-122"/>
                <a:ea typeface="微软雅黑" pitchFamily="34" charset="-122"/>
              </a:rPr>
              <a:t>第</a:t>
            </a:r>
            <a:r>
              <a:rPr lang="en-US" altLang="zh-CN" b="1" dirty="0" smtClean="0">
                <a:solidFill>
                  <a:srgbClr val="21576F"/>
                </a:solidFill>
                <a:latin typeface="微软雅黑" pitchFamily="34" charset="-122"/>
                <a:ea typeface="微软雅黑" pitchFamily="34" charset="-122"/>
              </a:rPr>
              <a:t>27</a:t>
            </a:r>
            <a:r>
              <a:rPr lang="zh-CN" altLang="en-US" b="1" dirty="0" smtClean="0">
                <a:solidFill>
                  <a:srgbClr val="21576F"/>
                </a:solidFill>
                <a:latin typeface="微软雅黑" pitchFamily="34" charset="-122"/>
                <a:ea typeface="微软雅黑" pitchFamily="34" charset="-122"/>
              </a:rPr>
              <a:t>期第</a:t>
            </a:r>
            <a:r>
              <a:rPr lang="en-US" altLang="zh-CN" b="1" dirty="0" smtClean="0">
                <a:solidFill>
                  <a:srgbClr val="21576F"/>
                </a:solidFill>
                <a:latin typeface="微软雅黑" pitchFamily="34" charset="-122"/>
                <a:ea typeface="微软雅黑" pitchFamily="34" charset="-122"/>
              </a:rPr>
              <a:t>12</a:t>
            </a:r>
            <a:r>
              <a:rPr lang="zh-CN" altLang="en-US" b="1" dirty="0" smtClean="0">
                <a:solidFill>
                  <a:srgbClr val="21576F"/>
                </a:solidFill>
                <a:latin typeface="微软雅黑" pitchFamily="34" charset="-122"/>
                <a:ea typeface="微软雅黑" pitchFamily="34" charset="-122"/>
              </a:rPr>
              <a:t>组</a:t>
            </a:r>
            <a:endParaRPr lang="en-US" altLang="zh-CN" b="1" dirty="0" smtClean="0">
              <a:solidFill>
                <a:srgbClr val="21576F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/>
            <a:r>
              <a:rPr lang="zh-CN" altLang="en-US" dirty="0">
                <a:solidFill>
                  <a:srgbClr val="21576F"/>
                </a:solidFill>
                <a:latin typeface="微软雅黑" pitchFamily="34" charset="-122"/>
                <a:ea typeface="微软雅黑" pitchFamily="34" charset="-122"/>
              </a:rPr>
              <a:t>王飞</a:t>
            </a:r>
            <a:r>
              <a:rPr lang="zh-CN" altLang="en-US" dirty="0" smtClean="0">
                <a:solidFill>
                  <a:srgbClr val="21576F"/>
                </a:solidFill>
                <a:latin typeface="微软雅黑" pitchFamily="34" charset="-122"/>
                <a:ea typeface="微软雅黑" pitchFamily="34" charset="-122"/>
              </a:rPr>
              <a:t>宇</a:t>
            </a:r>
            <a:endParaRPr lang="en-US" altLang="zh-CN" dirty="0" smtClean="0">
              <a:solidFill>
                <a:srgbClr val="21576F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/>
            <a:r>
              <a:rPr lang="zh-CN" altLang="en-US" dirty="0" smtClean="0">
                <a:solidFill>
                  <a:srgbClr val="21576F"/>
                </a:solidFill>
                <a:latin typeface="微软雅黑" pitchFamily="34" charset="-122"/>
                <a:ea typeface="微软雅黑" pitchFamily="34" charset="-122"/>
              </a:rPr>
              <a:t>芮欢月</a:t>
            </a:r>
            <a:endParaRPr lang="en-US" altLang="zh-CN" dirty="0" smtClean="0">
              <a:solidFill>
                <a:srgbClr val="21576F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/>
            <a:r>
              <a:rPr lang="zh-CN" altLang="en-US" dirty="0" smtClean="0">
                <a:solidFill>
                  <a:srgbClr val="21576F"/>
                </a:solidFill>
                <a:latin typeface="微软雅黑" pitchFamily="34" charset="-122"/>
                <a:ea typeface="微软雅黑" pitchFamily="34" charset="-122"/>
              </a:rPr>
              <a:t>张雨蕊</a:t>
            </a:r>
            <a:endParaRPr lang="en-US" altLang="zh-CN" dirty="0" smtClean="0">
              <a:solidFill>
                <a:srgbClr val="21576F"/>
              </a:solidFill>
              <a:latin typeface="微软雅黑" pitchFamily="34" charset="-122"/>
              <a:ea typeface="微软雅黑" pitchFamily="34" charset="-122"/>
            </a:endParaRPr>
          </a:p>
          <a:p>
            <a:pPr algn="r"/>
            <a:r>
              <a:rPr lang="zh-CN" altLang="en-US" dirty="0">
                <a:solidFill>
                  <a:srgbClr val="21576F"/>
                </a:solidFill>
                <a:latin typeface="微软雅黑" pitchFamily="34" charset="-122"/>
                <a:ea typeface="微软雅黑" pitchFamily="34" charset="-122"/>
              </a:rPr>
              <a:t>郭杨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OPIC_ID" val="2803846"/>
  <p:tag name="KSO_WM_TEMPLATE_OUTLINE_ID" val="6"/>
  <p:tag name="KSO_WM_TEMPLATE_SCENE_ID" val="1"/>
  <p:tag name="KSO_WM_TEMPLATE_JOB_ID" val="6"/>
  <p:tag name="KSO_WM_TEMPLATE_TOPIC_DEFAULT" val="0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358</Words>
  <Application>Microsoft Office PowerPoint</Application>
  <PresentationFormat>自定义</PresentationFormat>
  <Paragraphs>42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lenovopc</cp:lastModifiedBy>
  <cp:revision>13</cp:revision>
  <dcterms:created xsi:type="dcterms:W3CDTF">2015-05-04T16:02:00Z</dcterms:created>
  <dcterms:modified xsi:type="dcterms:W3CDTF">2018-04-29T14:03:31Z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RubyTemplateID">
    <vt:lpwstr>2</vt:lpwstr>
  </property>
  <property fmtid="{D5CDD505-2E9C-101B-9397-08002B2CF9AE}" pid="3" name="KSOProductBuildVer">
    <vt:lpwstr>2052-10.1.0.7023</vt:lpwstr>
  </property>
</Properties>
</file>